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901" r:id="rId28"/>
    <p:sldId id="902" r:id="rId29"/>
    <p:sldId id="390" r:id="rId30"/>
    <p:sldId id="897" r:id="rId31"/>
    <p:sldId id="898" r:id="rId32"/>
    <p:sldId id="388" r:id="rId33"/>
    <p:sldId id="396" r:id="rId34"/>
    <p:sldId id="410" r:id="rId35"/>
    <p:sldId id="899" r:id="rId36"/>
    <p:sldId id="411" r:id="rId37"/>
    <p:sldId id="412" r:id="rId38"/>
    <p:sldId id="394" r:id="rId39"/>
    <p:sldId id="900" r:id="rId40"/>
    <p:sldId id="407" r:id="rId41"/>
    <p:sldId id="393" r:id="rId42"/>
    <p:sldId id="408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4" d="100"/>
          <a:sy n="114" d="100"/>
        </p:scale>
        <p:origin x="10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7.png"/><Relationship Id="rId9" Type="http://schemas.openxmlformats.org/officeDocument/2006/relationships/image" Target="../media/image5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</a:t>
            </a:r>
            <a:r>
              <a:rPr lang="en-US" altLang="zh-CN"/>
              <a:t>, 2022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7CD1-CE4A-B5AB-4F36-9881A48F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PID Control Example (No Look-Ahead)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EFFB5-79DB-2DF7-1171-ED9BBE8D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999732"/>
          </a:xfrm>
        </p:spPr>
        <p:txBody>
          <a:bodyPr/>
          <a:lstStyle/>
          <a:p>
            <a:r>
              <a:rPr lang="en-US" altLang="zh-CN" sz="2000" dirty="0"/>
              <a:t>Vehicle </a:t>
            </a:r>
            <a:r>
              <a:rPr lang="en-US" sz="2000" dirty="0"/>
              <a:t>accelerates to track setpoint speed of 70 km/h</a:t>
            </a:r>
          </a:p>
          <a:p>
            <a:r>
              <a:rPr lang="en-US" sz="2000" dirty="0"/>
              <a:t>Then decelerates upon encountering a sharp turn, but it is too late and cannot track the lane</a:t>
            </a:r>
            <a:endParaRPr lang="en-S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041A-8BF0-1E04-5036-709DBB82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BC79D-C8B8-69BC-EC0A-F42AA23F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1" y="1071730"/>
            <a:ext cx="4389733" cy="131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21114-F51C-A0D1-C029-6BC4AB64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71730"/>
            <a:ext cx="3856258" cy="129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835FF-3F36-F04B-FCCB-C9196E9D6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2" y="2830164"/>
            <a:ext cx="387150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101F9-40D0-754A-EAFF-2C1A2F8DD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845407"/>
            <a:ext cx="3863879" cy="1280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CD029-1A57-7723-8C27-88943110C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437675"/>
            <a:ext cx="385625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9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D56-64CC-1C48-08C9-B54945B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Control Example </a:t>
            </a:r>
            <a:r>
              <a:rPr lang="en-US" altLang="zh-CN" sz="3600" dirty="0"/>
              <a:t>(Look-Ahead)</a:t>
            </a:r>
            <a:endParaRPr lang="en-SE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2882C8B-635C-D6C3-55BB-D5E26743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9" y="2728007"/>
            <a:ext cx="3833395" cy="1280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59CA0-653A-AE96-96E5-9BA87F33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96156-3B22-E9B1-2852-EA016F9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19334"/>
            <a:ext cx="444308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7255F-1198-F521-B6B5-4FBD05A1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11" y="1219334"/>
            <a:ext cx="3833395" cy="1318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EEDEEC-7820-2DD9-F1CD-2392B9634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811" y="2758705"/>
            <a:ext cx="3856258" cy="1287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F693FE-03EB-699D-8D50-9DCFE362F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791" y="4199225"/>
            <a:ext cx="3894363" cy="128796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7A9D1-C3AD-7856-F324-96203F7565DA}"/>
              </a:ext>
            </a:extLst>
          </p:cNvPr>
          <p:cNvSpPr txBox="1">
            <a:spLocks/>
          </p:cNvSpPr>
          <p:nvPr/>
        </p:nvSpPr>
        <p:spPr bwMode="auto">
          <a:xfrm>
            <a:off x="323528" y="5517232"/>
            <a:ext cx="8496944" cy="99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MPC computes control actions based on a lookahead window into the future</a:t>
            </a:r>
          </a:p>
          <a:p>
            <a:r>
              <a:rPr lang="en-US" sz="2000" dirty="0"/>
              <a:t>Vehicle decelerates early in anticipation of the sharp turn</a:t>
            </a:r>
            <a:endParaRPr lang="en-SE" sz="2000" dirty="0"/>
          </a:p>
          <a:p>
            <a:endParaRPr lang="en-US" sz="2000" kern="0" dirty="0"/>
          </a:p>
          <a:p>
            <a:endParaRPr lang="en-SE" sz="2000" kern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0713A-3418-F6FA-C7EC-23FDB98FE772}"/>
              </a:ext>
            </a:extLst>
          </p:cNvPr>
          <p:cNvSpPr txBox="1"/>
          <p:nvPr/>
        </p:nvSpPr>
        <p:spPr>
          <a:xfrm>
            <a:off x="827584" y="6476030"/>
            <a:ext cx="8136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97917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081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  <a:blipFill>
                <a:blip r:embed="rId3"/>
                <a:stretch>
                  <a:fillRect l="-622" t="-3750" r="-484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3"/>
                <a:stretch>
                  <a:fillRect l="-815" t="-4000" r="-667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55317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3436</TotalTime>
  <Words>3720</Words>
  <Application>Microsoft Office PowerPoint</Application>
  <PresentationFormat>On-screen Show (4:3)</PresentationFormat>
  <Paragraphs>383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PID Control Example (No Look-Ahead)</vt:lpstr>
      <vt:lpstr>MPC Control Example (Look-Ahead)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165</cp:revision>
  <dcterms:created xsi:type="dcterms:W3CDTF">2020-03-03T09:50:33Z</dcterms:created>
  <dcterms:modified xsi:type="dcterms:W3CDTF">2022-12-20T08:57:35Z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